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0"/>
  </p:notesMasterIdLst>
  <p:handoutMasterIdLst>
    <p:handoutMasterId r:id="rId11"/>
  </p:handoutMasterIdLst>
  <p:sldIdLst>
    <p:sldId id="341" r:id="rId5"/>
    <p:sldId id="404" r:id="rId6"/>
    <p:sldId id="401" r:id="rId7"/>
    <p:sldId id="391" r:id="rId8"/>
    <p:sldId id="399" r:id="rId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18" autoAdjust="0"/>
    <p:restoredTop sz="94694" autoAdjust="0"/>
  </p:normalViewPr>
  <p:slideViewPr>
    <p:cSldViewPr snapToGrid="0">
      <p:cViewPr varScale="1">
        <p:scale>
          <a:sx n="107" d="100"/>
          <a:sy n="107" d="100"/>
        </p:scale>
        <p:origin x="1152" y="47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486603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latin typeface="Arial "/>
              </a:rPr>
              <a:t>TSG SA TSG#110</a:t>
            </a:r>
          </a:p>
          <a:p>
            <a:pPr eaLnBrk="1" hangingPunct="1">
              <a:defRPr/>
            </a:pPr>
            <a:r>
              <a:rPr lang="fi-FI" altLang="en-US" sz="1400" b="1" dirty="0">
                <a:latin typeface="Arial "/>
              </a:rPr>
              <a:t>Baltimore, USA, 8th </a:t>
            </a:r>
            <a:r>
              <a:rPr lang="fi-FI" altLang="en-US" sz="1400" b="1" dirty="0" err="1">
                <a:latin typeface="Arial "/>
              </a:rPr>
              <a:t>Dec</a:t>
            </a:r>
            <a:r>
              <a:rPr lang="fi-FI" altLang="en-US" sz="1400" b="1" dirty="0">
                <a:latin typeface="Arial "/>
              </a:rPr>
              <a:t> 2025 – 11th </a:t>
            </a:r>
            <a:r>
              <a:rPr lang="fi-FI" altLang="en-US" sz="1400" b="1" dirty="0" err="1">
                <a:latin typeface="Arial "/>
              </a:rPr>
              <a:t>Dec</a:t>
            </a:r>
            <a:r>
              <a:rPr lang="fi-FI" altLang="en-US" sz="1400" b="1" dirty="0">
                <a:latin typeface="Arial "/>
              </a:rPr>
              <a:t> 2025</a:t>
            </a:r>
            <a:endParaRPr lang="sv-SE" altLang="en-US" sz="14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dirty="0">
                <a:solidFill>
                  <a:srgbClr val="0000FF"/>
                </a:solidFill>
                <a:latin typeface="Arial "/>
              </a:rPr>
              <a:t>SP-251586</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9"/>
            <a:ext cx="9390396" cy="1719262"/>
          </a:xfrm>
        </p:spPr>
        <p:txBody>
          <a:bodyPr anchor="t"/>
          <a:lstStyle/>
          <a:p>
            <a:pPr eaLnBrk="1" hangingPunct="1"/>
            <a:r>
              <a:rPr lang="en-GB" altLang="en-US" sz="4800" i="1" dirty="0">
                <a:solidFill>
                  <a:srgbClr val="002060"/>
                </a:solidFill>
              </a:rPr>
              <a:t>Seeking guidance on how to progress with use case on multi connectivity in 6G  </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653715" y="3819439"/>
            <a:ext cx="11137232" cy="1364920"/>
          </a:xfrm>
        </p:spPr>
        <p:txBody>
          <a:bodyPr/>
          <a:lstStyle/>
          <a:p>
            <a:pPr marL="0" indent="0" eaLnBrk="1" hangingPunct="1">
              <a:buNone/>
            </a:pPr>
            <a:r>
              <a:rPr lang="en-GB" altLang="en-US" dirty="0">
                <a:solidFill>
                  <a:srgbClr val="002060"/>
                </a:solidFill>
              </a:rPr>
              <a:t>Novamint, Thales, NICT, NEC, TNO, Sharp, Eutelsat, EDF, Viasat, ESA, SES, Airbus, Netherlands Police, Hispasat, JSAT, Philips, </a:t>
            </a:r>
            <a:r>
              <a:rPr lang="en-GB" altLang="en-US" dirty="0" err="1">
                <a:solidFill>
                  <a:srgbClr val="002060"/>
                </a:solidFill>
              </a:rPr>
              <a:t>Terrestar</a:t>
            </a:r>
            <a:r>
              <a:rPr lang="en-GB" altLang="en-US" dirty="0">
                <a:solidFill>
                  <a:srgbClr val="002060"/>
                </a:solidFill>
              </a:rPr>
              <a:t>, Gilat, </a:t>
            </a:r>
            <a:r>
              <a:rPr lang="en-GB" altLang="en-US" dirty="0" err="1">
                <a:solidFill>
                  <a:srgbClr val="002060"/>
                </a:solidFill>
              </a:rPr>
              <a:t>SyncTechno</a:t>
            </a:r>
            <a:r>
              <a:rPr lang="en-GB" altLang="en-US" dirty="0">
                <a:solidFill>
                  <a:srgbClr val="002060"/>
                </a:solidFill>
              </a:rPr>
              <a:t> Inc., EchoStar, Boost Mobile Network, Lockheed Martin, </a:t>
            </a:r>
            <a:r>
              <a:rPr lang="en-GB" altLang="en-US" dirty="0" err="1">
                <a:solidFill>
                  <a:srgbClr val="002060"/>
                </a:solidFill>
              </a:rPr>
              <a:t>Skylo</a:t>
            </a:r>
            <a:r>
              <a:rPr lang="en-GB" altLang="en-US" dirty="0">
                <a:solidFill>
                  <a:srgbClr val="002060"/>
                </a:solidFill>
              </a:rPr>
              <a:t>, Fraunhofer IIS, Fraunhofer HHI, Bosch, Amazon</a:t>
            </a:r>
          </a:p>
          <a:p>
            <a:pPr marL="0" indent="0" eaLnBrk="1" hangingPunct="1">
              <a:buFontTx/>
              <a:buNone/>
            </a:pPr>
            <a:endParaRPr lang="en-GB" altLang="en-US" dirty="0">
              <a:solidFill>
                <a:srgbClr val="002060"/>
              </a:solidFill>
            </a:endParaRP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solidFill>
                  <a:srgbClr val="002060"/>
                </a:solidFill>
              </a:rPr>
              <a:t>The Use Case on </a:t>
            </a:r>
            <a:br>
              <a:rPr lang="en-GB" altLang="en-US" dirty="0">
                <a:solidFill>
                  <a:srgbClr val="002060"/>
                </a:solidFill>
              </a:rPr>
            </a:br>
            <a:r>
              <a:rPr lang="en-GB" altLang="en-US" dirty="0">
                <a:solidFill>
                  <a:srgbClr val="002060"/>
                </a:solidFill>
              </a:rPr>
              <a:t>Enhanced Multi-Access Connectivity </a:t>
            </a:r>
          </a:p>
        </p:txBody>
      </p:sp>
      <p:pic>
        <p:nvPicPr>
          <p:cNvPr id="4" name="図 1">
            <a:extLst>
              <a:ext uri="{FF2B5EF4-FFF2-40B4-BE49-F238E27FC236}">
                <a16:creationId xmlns:a16="http://schemas.microsoft.com/office/drawing/2014/main" id="{EDE95525-8B61-E2B8-6D2C-0FF72AFE8FC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bwMode="auto">
          <a:xfrm>
            <a:off x="4915904" y="1690688"/>
            <a:ext cx="7392220" cy="2959396"/>
          </a:xfrm>
          <a:prstGeom prst="rect">
            <a:avLst/>
          </a:prstGeom>
        </p:spPr>
      </p:pic>
      <p:sp>
        <p:nvSpPr>
          <p:cNvPr id="6" name="Content Placeholder 2">
            <a:extLst>
              <a:ext uri="{FF2B5EF4-FFF2-40B4-BE49-F238E27FC236}">
                <a16:creationId xmlns:a16="http://schemas.microsoft.com/office/drawing/2014/main" id="{B791700D-0AA1-4775-2041-58281D332D63}"/>
              </a:ext>
            </a:extLst>
          </p:cNvPr>
          <p:cNvSpPr>
            <a:spLocks noGrp="1"/>
          </p:cNvSpPr>
          <p:nvPr>
            <p:ph idx="1"/>
          </p:nvPr>
        </p:nvSpPr>
        <p:spPr>
          <a:xfrm>
            <a:off x="117794" y="1825625"/>
            <a:ext cx="9881229" cy="4351338"/>
          </a:xfrm>
        </p:spPr>
        <p:txBody>
          <a:bodyPr/>
          <a:lstStyle/>
          <a:p>
            <a:r>
              <a:rPr lang="en-US" altLang="en-US" sz="1400" dirty="0">
                <a:solidFill>
                  <a:srgbClr val="002060"/>
                </a:solidFill>
              </a:rPr>
              <a:t> The use case of multi access connectivity has been expressed as key by many industries and verticals:</a:t>
            </a:r>
            <a:r>
              <a:rPr lang="en-US" altLang="en-US" sz="1400" b="1" dirty="0">
                <a:solidFill>
                  <a:srgbClr val="002060"/>
                </a:solidFill>
              </a:rPr>
              <a:t>  </a:t>
            </a:r>
          </a:p>
          <a:p>
            <a:pPr lvl="1"/>
            <a:r>
              <a:rPr lang="en-US" altLang="en-US" sz="1400" b="1" dirty="0">
                <a:solidFill>
                  <a:srgbClr val="002060"/>
                </a:solidFill>
              </a:rPr>
              <a:t>Automotive and road transport, </a:t>
            </a:r>
          </a:p>
          <a:p>
            <a:pPr lvl="1"/>
            <a:r>
              <a:rPr lang="en-US" altLang="en-US" sz="1400" b="1" dirty="0">
                <a:solidFill>
                  <a:srgbClr val="002060"/>
                </a:solidFill>
              </a:rPr>
              <a:t>Aviation</a:t>
            </a:r>
          </a:p>
          <a:p>
            <a:pPr lvl="1"/>
            <a:r>
              <a:rPr lang="en-US" altLang="en-US" sz="1400" b="1" dirty="0">
                <a:solidFill>
                  <a:srgbClr val="002060"/>
                </a:solidFill>
              </a:rPr>
              <a:t>Railway</a:t>
            </a:r>
          </a:p>
          <a:p>
            <a:pPr lvl="1"/>
            <a:r>
              <a:rPr lang="en-US" altLang="en-US" sz="1400" b="1" dirty="0">
                <a:solidFill>
                  <a:srgbClr val="002060"/>
                </a:solidFill>
              </a:rPr>
              <a:t>Maritime</a:t>
            </a:r>
          </a:p>
          <a:p>
            <a:pPr lvl="1"/>
            <a:r>
              <a:rPr lang="en-US" altLang="en-US" sz="1400" b="1" dirty="0">
                <a:solidFill>
                  <a:srgbClr val="002060"/>
                </a:solidFill>
              </a:rPr>
              <a:t>Critical communications</a:t>
            </a:r>
          </a:p>
          <a:p>
            <a:pPr lvl="1"/>
            <a:r>
              <a:rPr lang="en-US" altLang="en-US" sz="1400" b="1" dirty="0">
                <a:solidFill>
                  <a:srgbClr val="002060"/>
                </a:solidFill>
              </a:rPr>
              <a:t>Utilities</a:t>
            </a:r>
          </a:p>
          <a:p>
            <a:pPr lvl="1"/>
            <a:r>
              <a:rPr lang="en-GB" sz="1400" b="1" dirty="0">
                <a:solidFill>
                  <a:srgbClr val="002060"/>
                </a:solidFill>
              </a:rPr>
              <a:t>Telehealth scenario</a:t>
            </a:r>
            <a:r>
              <a:rPr lang="en-FR" sz="1400" b="1" dirty="0">
                <a:solidFill>
                  <a:srgbClr val="002060"/>
                </a:solidFill>
              </a:rPr>
              <a:t> </a:t>
            </a:r>
          </a:p>
          <a:p>
            <a:pPr lvl="1"/>
            <a:r>
              <a:rPr lang="en-GB" sz="1400" b="1" dirty="0">
                <a:solidFill>
                  <a:srgbClr val="002060"/>
                </a:solidFill>
              </a:rPr>
              <a:t>Remote control of robots/drones, </a:t>
            </a:r>
            <a:endParaRPr lang="en-US" altLang="en-US" sz="1400" b="1" dirty="0">
              <a:solidFill>
                <a:srgbClr val="002060"/>
              </a:solidFill>
            </a:endParaRPr>
          </a:p>
          <a:p>
            <a:pPr lvl="1"/>
            <a:endParaRPr lang="en-US" altLang="en-US" sz="1400" b="1" dirty="0">
              <a:solidFill>
                <a:srgbClr val="002060"/>
              </a:solidFill>
            </a:endParaRPr>
          </a:p>
          <a:p>
            <a:r>
              <a:rPr lang="en-US" altLang="en-US" sz="1400" b="1" dirty="0">
                <a:solidFill>
                  <a:srgbClr val="002060"/>
                </a:solidFill>
              </a:rPr>
              <a:t>Key concept: A device shall be able to support simultaneous registrations/connectivity</a:t>
            </a:r>
            <a:br>
              <a:rPr lang="en-US" altLang="en-US" sz="1400" b="1" dirty="0">
                <a:solidFill>
                  <a:srgbClr val="002060"/>
                </a:solidFill>
              </a:rPr>
            </a:br>
            <a:r>
              <a:rPr lang="en-US" altLang="en-US" sz="1400" b="1" dirty="0">
                <a:solidFill>
                  <a:srgbClr val="002060"/>
                </a:solidFill>
              </a:rPr>
              <a:t>with multi networks TNs and NTNs, which may belong to different operators.</a:t>
            </a:r>
          </a:p>
          <a:p>
            <a:endParaRPr lang="en-US" altLang="en-US" sz="1400" b="1" dirty="0">
              <a:solidFill>
                <a:srgbClr val="002060"/>
              </a:solidFill>
            </a:endParaRPr>
          </a:p>
          <a:p>
            <a:r>
              <a:rPr lang="en-US" altLang="en-US" sz="1400" b="1" dirty="0">
                <a:solidFill>
                  <a:srgbClr val="002060"/>
                </a:solidFill>
              </a:rPr>
              <a:t>It shall be able to support  traffic steering and /or seamless switching (i.e., without noticeable service interruption) of the device’s data between the registered 3GPP access links of different PLMNs.</a:t>
            </a:r>
          </a:p>
          <a:p>
            <a:pPr marL="0" indent="0">
              <a:buNone/>
            </a:pPr>
            <a:endParaRPr lang="en-US" altLang="en-US" sz="1400" b="1" dirty="0">
              <a:solidFill>
                <a:srgbClr val="002060"/>
              </a:solidFill>
            </a:endParaRPr>
          </a:p>
          <a:p>
            <a:r>
              <a:rPr lang="en-US" altLang="en-US" sz="1400" b="1" dirty="0">
                <a:solidFill>
                  <a:srgbClr val="002060"/>
                </a:solidFill>
              </a:rPr>
              <a:t>This is key for many aspects including reliability, resilience and to support connectivity when in  disaster-stricken areas</a:t>
            </a:r>
            <a:r>
              <a:rPr lang="en-US" altLang="en-US" sz="1400" dirty="0">
                <a:solidFill>
                  <a:srgbClr val="002060"/>
                </a:solidFill>
              </a:rPr>
              <a:t>, </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A38FF0-5015-9C20-8BA2-702AF6E5F466}"/>
            </a:ext>
          </a:extLst>
        </p:cNvPr>
        <p:cNvGrpSpPr/>
        <p:nvPr/>
      </p:nvGrpSpPr>
      <p:grpSpPr>
        <a:xfrm>
          <a:off x="0" y="0"/>
          <a:ext cx="0" cy="0"/>
          <a:chOff x="0" y="0"/>
          <a:chExt cx="0" cy="0"/>
        </a:xfrm>
      </p:grpSpPr>
      <p:sp>
        <p:nvSpPr>
          <p:cNvPr id="7171" name="Content Placeholder 2">
            <a:extLst>
              <a:ext uri="{FF2B5EF4-FFF2-40B4-BE49-F238E27FC236}">
                <a16:creationId xmlns:a16="http://schemas.microsoft.com/office/drawing/2014/main" id="{1B377CE4-FC2C-D995-CB5D-2854DB78A469}"/>
              </a:ext>
            </a:extLst>
          </p:cNvPr>
          <p:cNvSpPr>
            <a:spLocks noGrp="1"/>
          </p:cNvSpPr>
          <p:nvPr>
            <p:ph idx="1"/>
          </p:nvPr>
        </p:nvSpPr>
        <p:spPr>
          <a:xfrm>
            <a:off x="838200" y="1825625"/>
            <a:ext cx="11000874" cy="4351338"/>
          </a:xfrm>
        </p:spPr>
        <p:txBody>
          <a:bodyPr/>
          <a:lstStyle/>
          <a:p>
            <a:r>
              <a:rPr lang="en-US" altLang="en-US" sz="2000" dirty="0">
                <a:solidFill>
                  <a:srgbClr val="002060"/>
                </a:solidFill>
              </a:rPr>
              <a:t> The use case of </a:t>
            </a:r>
            <a:r>
              <a:rPr lang="en-GB" altLang="en-US" sz="2000" dirty="0">
                <a:solidFill>
                  <a:srgbClr val="002060"/>
                </a:solidFill>
              </a:rPr>
              <a:t>Enhanced Multi-Access Connectivity was brought at SA1#112 as part of the 6G study and supported by 28 companies reflecting the strong interest of this use case</a:t>
            </a:r>
          </a:p>
          <a:p>
            <a:pPr marL="0" indent="0">
              <a:buNone/>
            </a:pPr>
            <a:endParaRPr lang="en-GB" sz="2000" noProof="0" dirty="0">
              <a:solidFill>
                <a:srgbClr val="002060"/>
              </a:solidFill>
            </a:endParaRPr>
          </a:p>
          <a:p>
            <a:r>
              <a:rPr lang="en-GB" sz="2000" dirty="0">
                <a:solidFill>
                  <a:srgbClr val="002060"/>
                </a:solidFill>
              </a:rPr>
              <a:t>A</a:t>
            </a:r>
            <a:r>
              <a:rPr lang="en-GB" sz="2000" noProof="0" dirty="0">
                <a:solidFill>
                  <a:srgbClr val="002060"/>
                </a:solidFill>
              </a:rPr>
              <a:t>t the end of the meeting, 2 companies objected to the use case to be approved as part of the 6G study:</a:t>
            </a:r>
          </a:p>
          <a:p>
            <a:pPr lvl="1"/>
            <a:r>
              <a:rPr lang="en-GB" sz="2000" i="1" noProof="0" dirty="0">
                <a:solidFill>
                  <a:srgbClr val="002060"/>
                </a:solidFill>
              </a:rPr>
              <a:t>Huawei: Huawei believes that the new definition of MS device has significant overlap with the concept of </a:t>
            </a:r>
            <a:r>
              <a:rPr lang="en-GB" sz="2000" i="1" noProof="0" dirty="0" err="1">
                <a:solidFill>
                  <a:srgbClr val="002060"/>
                </a:solidFill>
              </a:rPr>
              <a:t>DualSteer</a:t>
            </a:r>
            <a:r>
              <a:rPr lang="en-GB" sz="2000" i="1" noProof="0" dirty="0">
                <a:solidFill>
                  <a:srgbClr val="002060"/>
                </a:solidFill>
              </a:rPr>
              <a:t>. Huawei also believe that the scenario proposed in the use cases can be fulfilled with zero interruption using a multi-SIM device operating in Dual SIM Dual Standby (DSDS) or Dual SIM Dual Active (DSDA) mode. Therefore, we do not believe that the new device type definition and the new requirements are needed.”</a:t>
            </a:r>
          </a:p>
          <a:p>
            <a:pPr lvl="1"/>
            <a:r>
              <a:rPr lang="en-GB" sz="2000" i="1" dirty="0">
                <a:solidFill>
                  <a:srgbClr val="002060"/>
                </a:solidFill>
              </a:rPr>
              <a:t>MediaTek: Definition is not actionable and led to issues in SA2</a:t>
            </a:r>
          </a:p>
          <a:p>
            <a:pPr lvl="1"/>
            <a:endParaRPr lang="en-GB" sz="2000" i="1" noProof="0" dirty="0">
              <a:solidFill>
                <a:srgbClr val="002060"/>
              </a:solidFill>
            </a:endParaRPr>
          </a:p>
          <a:p>
            <a:r>
              <a:rPr lang="en-GB" sz="2000" i="1" dirty="0">
                <a:solidFill>
                  <a:srgbClr val="002060"/>
                </a:solidFill>
              </a:rPr>
              <a:t>SA1#112 was in principle the last meeting to bring new use case for 6G study but that was based on a timeline that did not consider an additional meeting in January</a:t>
            </a:r>
            <a:endParaRPr lang="en-GB" sz="2000" i="1" noProof="0" dirty="0">
              <a:solidFill>
                <a:srgbClr val="002060"/>
              </a:solidFill>
            </a:endParaRPr>
          </a:p>
          <a:p>
            <a:endParaRPr lang="en-GB" sz="2000" b="1" noProof="0" dirty="0">
              <a:solidFill>
                <a:srgbClr val="002060"/>
              </a:solidFill>
            </a:endParaRPr>
          </a:p>
          <a:p>
            <a:pPr marL="0" indent="0">
              <a:buNone/>
            </a:pPr>
            <a:endParaRPr lang="en-GB" altLang="zh-CN" sz="1600" dirty="0">
              <a:solidFill>
                <a:srgbClr val="002060"/>
              </a:solidFill>
            </a:endParaRPr>
          </a:p>
          <a:p>
            <a:endParaRPr lang="en-GB" altLang="zh-CN" sz="1600" dirty="0">
              <a:solidFill>
                <a:srgbClr val="002060"/>
              </a:solidFill>
            </a:endParaRPr>
          </a:p>
        </p:txBody>
      </p:sp>
      <p:sp>
        <p:nvSpPr>
          <p:cNvPr id="4" name="Title 1">
            <a:extLst>
              <a:ext uri="{FF2B5EF4-FFF2-40B4-BE49-F238E27FC236}">
                <a16:creationId xmlns:a16="http://schemas.microsoft.com/office/drawing/2014/main" id="{52BF6FDA-1A87-4263-1E36-24962D1D31EF}"/>
              </a:ext>
            </a:extLst>
          </p:cNvPr>
          <p:cNvSpPr>
            <a:spLocks noGrp="1"/>
          </p:cNvSpPr>
          <p:nvPr>
            <p:ph type="title"/>
          </p:nvPr>
        </p:nvSpPr>
        <p:spPr>
          <a:xfrm>
            <a:off x="838200" y="560387"/>
            <a:ext cx="10515600" cy="1130301"/>
          </a:xfrm>
        </p:spPr>
        <p:txBody>
          <a:bodyPr/>
          <a:lstStyle/>
          <a:p>
            <a:r>
              <a:rPr lang="en-GB" altLang="en-US" dirty="0">
                <a:solidFill>
                  <a:srgbClr val="002060"/>
                </a:solidFill>
              </a:rPr>
              <a:t>Status of the use case in SA1</a:t>
            </a:r>
          </a:p>
        </p:txBody>
      </p:sp>
    </p:spTree>
    <p:extLst>
      <p:ext uri="{BB962C8B-B14F-4D97-AF65-F5344CB8AC3E}">
        <p14:creationId xmlns:p14="http://schemas.microsoft.com/office/powerpoint/2010/main" val="1045313063"/>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solidFill>
                  <a:srgbClr val="002060"/>
                </a:solidFill>
              </a:rPr>
              <a:t>Views from the proponents</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825625"/>
            <a:ext cx="11000874" cy="4351338"/>
          </a:xfrm>
        </p:spPr>
        <p:txBody>
          <a:bodyPr/>
          <a:lstStyle/>
          <a:p>
            <a:r>
              <a:rPr lang="en-GB" noProof="0" dirty="0">
                <a:solidFill>
                  <a:srgbClr val="002060"/>
                </a:solidFill>
              </a:rPr>
              <a:t>The proponents of this use case would like to outline the following:</a:t>
            </a:r>
          </a:p>
          <a:p>
            <a:pPr lvl="1"/>
            <a:r>
              <a:rPr lang="en-GB" noProof="0" dirty="0">
                <a:solidFill>
                  <a:srgbClr val="002060"/>
                </a:solidFill>
              </a:rPr>
              <a:t>It is not possible to go further on this topic in 5G and is now progressed in 6G</a:t>
            </a:r>
          </a:p>
          <a:p>
            <a:pPr lvl="1"/>
            <a:r>
              <a:rPr lang="en-GB" dirty="0">
                <a:solidFill>
                  <a:srgbClr val="002060"/>
                </a:solidFill>
              </a:rPr>
              <a:t>This feature is already supported in 5G by a 3GPP access with a non 3GPP access</a:t>
            </a:r>
          </a:p>
          <a:p>
            <a:pPr lvl="1"/>
            <a:r>
              <a:rPr lang="en-GB" noProof="0" dirty="0">
                <a:solidFill>
                  <a:srgbClr val="002060"/>
                </a:solidFill>
              </a:rPr>
              <a:t>This use case </a:t>
            </a:r>
            <a:r>
              <a:rPr lang="en-GB" noProof="0" dirty="0" err="1">
                <a:solidFill>
                  <a:srgbClr val="002060"/>
                </a:solidFill>
              </a:rPr>
              <a:t>i</a:t>
            </a:r>
            <a:r>
              <a:rPr lang="en-GB" dirty="0">
                <a:solidFill>
                  <a:srgbClr val="002060"/>
                </a:solidFill>
              </a:rPr>
              <a:t>s fully in line with the essence of 6G</a:t>
            </a:r>
            <a:endParaRPr lang="en-GB" strike="sngStrike" dirty="0">
              <a:solidFill>
                <a:srgbClr val="002060"/>
              </a:solidFill>
            </a:endParaRPr>
          </a:p>
          <a:p>
            <a:pPr lvl="1"/>
            <a:r>
              <a:rPr lang="en-GB" dirty="0">
                <a:solidFill>
                  <a:srgbClr val="002060"/>
                </a:solidFill>
              </a:rPr>
              <a:t>The use case per se and the needs associated were never questioned and solves an important issue for end users.</a:t>
            </a:r>
          </a:p>
          <a:p>
            <a:pPr lvl="1"/>
            <a:r>
              <a:rPr lang="en-GB" dirty="0">
                <a:solidFill>
                  <a:srgbClr val="002060"/>
                </a:solidFill>
              </a:rPr>
              <a:t>The comments are applying on the solutions to address this not on the use case</a:t>
            </a:r>
          </a:p>
          <a:p>
            <a:pPr lvl="2"/>
            <a:r>
              <a:rPr lang="en-GB" dirty="0">
                <a:solidFill>
                  <a:srgbClr val="002060"/>
                </a:solidFill>
              </a:rPr>
              <a:t>A multi sim device with only one modem doesn’t solve the problem of smooth swap over.</a:t>
            </a:r>
          </a:p>
          <a:p>
            <a:pPr lvl="2"/>
            <a:r>
              <a:rPr lang="en-GB" noProof="0" dirty="0">
                <a:solidFill>
                  <a:srgbClr val="002060"/>
                </a:solidFill>
              </a:rPr>
              <a:t>Solutions may look towards a make-before-break approach (and leveraging multiple modems) since conventional break-before-make roaming causes issues with latency and data continuity. </a:t>
            </a:r>
          </a:p>
          <a:p>
            <a:pPr lvl="2"/>
            <a:r>
              <a:rPr lang="en-GB" noProof="0" dirty="0">
                <a:solidFill>
                  <a:srgbClr val="002060"/>
                </a:solidFill>
              </a:rPr>
              <a:t>We are in the study</a:t>
            </a:r>
            <a:r>
              <a:rPr lang="en-GB" dirty="0">
                <a:solidFill>
                  <a:srgbClr val="002060"/>
                </a:solidFill>
              </a:rPr>
              <a:t> phase, </a:t>
            </a:r>
            <a:r>
              <a:rPr lang="en-GB" noProof="0" dirty="0">
                <a:solidFill>
                  <a:srgbClr val="002060"/>
                </a:solidFill>
              </a:rPr>
              <a:t>not the normative phase– if a definition is not clear then we can address proper wordings during consolidation and subsequent normative phase </a:t>
            </a:r>
          </a:p>
        </p:txBody>
      </p:sp>
    </p:spTree>
    <p:extLst>
      <p:ext uri="{BB962C8B-B14F-4D97-AF65-F5344CB8AC3E}">
        <p14:creationId xmlns:p14="http://schemas.microsoft.com/office/powerpoint/2010/main" val="42243206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892053-4E86-1462-7324-BD7E2A91DFCE}"/>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7CA88E65-1CE8-E912-3B44-CAF12783A069}"/>
              </a:ext>
            </a:extLst>
          </p:cNvPr>
          <p:cNvSpPr>
            <a:spLocks noGrp="1"/>
          </p:cNvSpPr>
          <p:nvPr>
            <p:ph type="title"/>
          </p:nvPr>
        </p:nvSpPr>
        <p:spPr/>
        <p:txBody>
          <a:bodyPr/>
          <a:lstStyle/>
          <a:p>
            <a:r>
              <a:rPr lang="en-GB" altLang="en-US" dirty="0">
                <a:solidFill>
                  <a:srgbClr val="002060"/>
                </a:solidFill>
              </a:rPr>
              <a:t>Potential way forward</a:t>
            </a:r>
          </a:p>
        </p:txBody>
      </p:sp>
      <p:sp>
        <p:nvSpPr>
          <p:cNvPr id="4" name="Content Placeholder 2">
            <a:extLst>
              <a:ext uri="{FF2B5EF4-FFF2-40B4-BE49-F238E27FC236}">
                <a16:creationId xmlns:a16="http://schemas.microsoft.com/office/drawing/2014/main" id="{23BA8776-B02D-8DB4-EF34-B4E10C002E13}"/>
              </a:ext>
            </a:extLst>
          </p:cNvPr>
          <p:cNvSpPr>
            <a:spLocks noGrp="1"/>
          </p:cNvSpPr>
          <p:nvPr>
            <p:ph idx="1"/>
          </p:nvPr>
        </p:nvSpPr>
        <p:spPr>
          <a:xfrm>
            <a:off x="838200" y="1825625"/>
            <a:ext cx="11000874" cy="4351338"/>
          </a:xfrm>
        </p:spPr>
        <p:txBody>
          <a:bodyPr/>
          <a:lstStyle/>
          <a:p>
            <a:r>
              <a:rPr lang="en-US" altLang="en-US" sz="1800" dirty="0">
                <a:solidFill>
                  <a:srgbClr val="002060"/>
                </a:solidFill>
              </a:rPr>
              <a:t> </a:t>
            </a:r>
            <a:r>
              <a:rPr lang="en-US" altLang="en-US" sz="2000" dirty="0">
                <a:solidFill>
                  <a:srgbClr val="002060"/>
                </a:solidFill>
              </a:rPr>
              <a:t>The proponents of the Use Case on Enhanced Multi-Access Connectivity, which is recognized to be relevant for many industries and verticals,  propose to allow further discussion of this use case for release 20 6G study.</a:t>
            </a:r>
          </a:p>
          <a:p>
            <a:endParaRPr lang="en-GB" sz="2000" noProof="0" dirty="0">
              <a:solidFill>
                <a:srgbClr val="002060"/>
              </a:solidFill>
            </a:endParaRPr>
          </a:p>
          <a:p>
            <a:r>
              <a:rPr lang="en-GB" sz="2000" noProof="0" dirty="0">
                <a:solidFill>
                  <a:srgbClr val="002060"/>
                </a:solidFill>
              </a:rPr>
              <a:t> SA1#112 - meeting minutes: SA1 chair upon request for clarification from Thales: exception given to this use case in case we have an extra online meeting in January, i.e. this can be discussed further even if the deadline for use cases is over.</a:t>
            </a:r>
          </a:p>
          <a:p>
            <a:endParaRPr lang="en-GB" sz="2000" noProof="0" dirty="0">
              <a:solidFill>
                <a:srgbClr val="002060"/>
              </a:solidFill>
            </a:endParaRPr>
          </a:p>
          <a:p>
            <a:r>
              <a:rPr lang="en-GB" sz="2000" noProof="0" dirty="0">
                <a:solidFill>
                  <a:srgbClr val="002060"/>
                </a:solidFill>
              </a:rPr>
              <a:t> The proponents are ready to work with companies who have concerns to have a constructive way forward for the extra online meeting in January if agreed or in February (by exception)</a:t>
            </a:r>
          </a:p>
          <a:p>
            <a:endParaRPr lang="en-GB" sz="2000" dirty="0">
              <a:solidFill>
                <a:srgbClr val="002060"/>
              </a:solidFill>
            </a:endParaRPr>
          </a:p>
          <a:p>
            <a:r>
              <a:rPr lang="en-GB" sz="2000" noProof="0" dirty="0">
                <a:solidFill>
                  <a:srgbClr val="002060"/>
                </a:solidFill>
              </a:rPr>
              <a:t> Alternatively, we could seek to come to an agreeable use case during SA plenary (through a revision number for the </a:t>
            </a:r>
            <a:r>
              <a:rPr lang="en-GB" sz="2000" noProof="0" dirty="0" err="1">
                <a:solidFill>
                  <a:srgbClr val="002060"/>
                </a:solidFill>
              </a:rPr>
              <a:t>pCR</a:t>
            </a:r>
            <a:r>
              <a:rPr lang="en-GB" sz="2000" noProof="0" dirty="0">
                <a:solidFill>
                  <a:srgbClr val="002060"/>
                </a:solidFill>
              </a:rPr>
              <a:t> of the use case)</a:t>
            </a:r>
          </a:p>
        </p:txBody>
      </p:sp>
    </p:spTree>
    <p:extLst>
      <p:ext uri="{BB962C8B-B14F-4D97-AF65-F5344CB8AC3E}">
        <p14:creationId xmlns:p14="http://schemas.microsoft.com/office/powerpoint/2010/main" val="3634715472"/>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FD9F26C7611E74B884A320485524B0A" ma:contentTypeVersion="4" ma:contentTypeDescription="Create a new document." ma:contentTypeScope="" ma:versionID="d6d95949425ba4e01e8fa61cac13751a">
  <xsd:schema xmlns:xsd="http://www.w3.org/2001/XMLSchema" xmlns:xs="http://www.w3.org/2001/XMLSchema" xmlns:p="http://schemas.microsoft.com/office/2006/metadata/properties" xmlns:ns2="01937097-ea5c-4b50-9eaf-a66f35faa9f9" targetNamespace="http://schemas.microsoft.com/office/2006/metadata/properties" ma:root="true" ma:fieldsID="7775b9345c0c5eccb7457e2f4d443d4b" ns2:_="">
    <xsd:import namespace="01937097-ea5c-4b50-9eaf-a66f35faa9f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1937097-ea5c-4b50-9eaf-a66f35faa9f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D654B698-A07A-4BE8-8C7B-3A19EDFD9BF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1937097-ea5c-4b50-9eaf-a66f35faa9f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c99d84e0-ceae-4e34-980c-42a02f036af6}" enabled="1" method="Privileged" siteId="{7c48d1ae-0657-4b64-b719-c7088b5cacc0}" contentBits="0" removed="0"/>
</clbl:labelList>
</file>

<file path=docProps/app.xml><?xml version="1.0" encoding="utf-8"?>
<Properties xmlns="http://schemas.openxmlformats.org/officeDocument/2006/extended-properties" xmlns:vt="http://schemas.openxmlformats.org/officeDocument/2006/docPropsVTypes">
  <Template>Office Theme</Template>
  <TotalTime>38</TotalTime>
  <Words>717</Words>
  <Application>Microsoft Macintosh PowerPoint</Application>
  <PresentationFormat>Widescreen</PresentationFormat>
  <Paragraphs>45</Paragraphs>
  <Slides>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Arial</vt:lpstr>
      <vt:lpstr>Arial </vt:lpstr>
      <vt:lpstr>Calibri</vt:lpstr>
      <vt:lpstr>Calibri Light</vt:lpstr>
      <vt:lpstr>Times New Roman</vt:lpstr>
      <vt:lpstr>Office Theme</vt:lpstr>
      <vt:lpstr>Seeking guidance on how to progress with use case on multi connectivity in 6G  </vt:lpstr>
      <vt:lpstr>The Use Case on  Enhanced Multi-Access Connectivity </vt:lpstr>
      <vt:lpstr>Status of the use case in SA1</vt:lpstr>
      <vt:lpstr>Views from the proponents</vt:lpstr>
      <vt:lpstr>Potential way forward</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Thierry Bérisot</cp:lastModifiedBy>
  <cp:revision>704</cp:revision>
  <dcterms:created xsi:type="dcterms:W3CDTF">2010-02-05T13:52:04Z</dcterms:created>
  <dcterms:modified xsi:type="dcterms:W3CDTF">2025-12-02T22:29:52Z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0x010100BFD9F26C7611E74B884A320485524B0A</vt:lpwstr>
  </property>
</Properties>
</file>